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26"/>
  </p:notesMasterIdLst>
  <p:handoutMasterIdLst>
    <p:handoutMasterId r:id="rId27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74" r:id="rId14"/>
    <p:sldId id="260" r:id="rId15"/>
    <p:sldId id="263" r:id="rId16"/>
    <p:sldId id="266" r:id="rId17"/>
    <p:sldId id="271" r:id="rId18"/>
    <p:sldId id="275" r:id="rId19"/>
    <p:sldId id="277" r:id="rId20"/>
    <p:sldId id="278" r:id="rId21"/>
    <p:sldId id="264" r:id="rId22"/>
    <p:sldId id="280" r:id="rId23"/>
    <p:sldId id="279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74"/>
            <p14:sldId id="260"/>
            <p14:sldId id="263"/>
            <p14:sldId id="266"/>
            <p14:sldId id="271"/>
            <p14:sldId id="275"/>
            <p14:sldId id="277"/>
            <p14:sldId id="278"/>
            <p14:sldId id="264"/>
            <p14:sldId id="280"/>
            <p14:sldId id="279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94E7E-EE6F-4060-A5D7-83CEA868A459}" v="77" dt="2024-06-25T06:53:54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0866" autoAdjust="0"/>
  </p:normalViewPr>
  <p:slideViewPr>
    <p:cSldViewPr snapToGrid="0">
      <p:cViewPr varScale="1">
        <p:scale>
          <a:sx n="90" d="100"/>
          <a:sy n="90" d="100"/>
        </p:scale>
        <p:origin x="82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25/06/2024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82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740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6.sv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10148398" y="6342686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@raimundandree</a:t>
            </a: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54" y="6373917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10155122" y="6325047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@raimundandree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11" name="Image 10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8F580B04-0A71-F403-17DA-BF3F734827E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78" y="6356278"/>
            <a:ext cx="342783" cy="3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blog.codinghorror.com/regular-expressions-now-you-have-two-problems/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shCode/PowerShellPracticeAndStyle" TargetMode="External"/><Relationship Id="rId2" Type="http://schemas.openxmlformats.org/officeDocument/2006/relationships/hyperlink" Target="https://github.com/raandree/PowerShellTraining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gaelcolas/Sampler" TargetMode="External"/><Relationship Id="rId4" Type="http://schemas.openxmlformats.org/officeDocument/2006/relationships/hyperlink" Target="https://dsccommunity.org/styleguidelines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andre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hyperlink" Target="https://mitcommlab.mit.edu/eecs/commkit/coding-mindset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Raimund Andree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 How to create intuitive cmdlets your audience likes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rules and guidelines?</a:t>
            </a:r>
          </a:p>
        </p:txBody>
      </p:sp>
      <p:pic>
        <p:nvPicPr>
          <p:cNvPr id="6" name="Picture 5" descr="A group of street signs&#10;&#10;Description automatically generated">
            <a:extLst>
              <a:ext uri="{FF2B5EF4-FFF2-40B4-BE49-F238E27FC236}">
                <a16:creationId xmlns:a16="http://schemas.microsoft.com/office/drawing/2014/main" id="{3966EDC9-1358-593B-EBCF-1CF859EFC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2" y="1416099"/>
            <a:ext cx="9460996" cy="4730498"/>
          </a:xfrm>
          <a:prstGeom prst="rect">
            <a:avLst/>
          </a:prstGeom>
        </p:spPr>
      </p:pic>
      <p:pic>
        <p:nvPicPr>
          <p:cNvPr id="7" name="Picture 6" descr="A truck in a rocky area&#10;&#10;Description automatically generated">
            <a:extLst>
              <a:ext uri="{FF2B5EF4-FFF2-40B4-BE49-F238E27FC236}">
                <a16:creationId xmlns:a16="http://schemas.microsoft.com/office/drawing/2014/main" id="{A7564547-D781-05BE-6225-E9EF22075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379"/>
            <a:ext cx="12192000" cy="412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7D27-6E9E-1B0D-0666-E592C071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Best Practices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557CED-2520-C5FE-3F29-F02499283858}"/>
              </a:ext>
            </a:extLst>
          </p:cNvPr>
          <p:cNvSpPr txBox="1"/>
          <p:nvPr/>
        </p:nvSpPr>
        <p:spPr>
          <a:xfrm rot="20617818">
            <a:off x="786674" y="1665283"/>
            <a:ext cx="21170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Portability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DB6D0D-3BC7-E492-C02E-DF49FF38FDB4}"/>
              </a:ext>
            </a:extLst>
          </p:cNvPr>
          <p:cNvSpPr txBox="1"/>
          <p:nvPr/>
        </p:nvSpPr>
        <p:spPr>
          <a:xfrm rot="20997654">
            <a:off x="3337221" y="1668124"/>
            <a:ext cx="24370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Automated 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7DFF7-98A8-EBE2-6EAE-D24A3CE17215}"/>
              </a:ext>
            </a:extLst>
          </p:cNvPr>
          <p:cNvSpPr txBox="1"/>
          <p:nvPr/>
        </p:nvSpPr>
        <p:spPr>
          <a:xfrm rot="20173862">
            <a:off x="8942531" y="4124104"/>
            <a:ext cx="23364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Camel case</a:t>
            </a:r>
          </a:p>
          <a:p>
            <a:r>
              <a:rPr lang="en-US" sz="3200" dirty="0"/>
              <a:t>Pascal case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C644D9-45C6-E682-0874-C6138F80B963}"/>
              </a:ext>
            </a:extLst>
          </p:cNvPr>
          <p:cNvSpPr txBox="1"/>
          <p:nvPr/>
        </p:nvSpPr>
        <p:spPr>
          <a:xfrm>
            <a:off x="6244856" y="2133715"/>
            <a:ext cx="1726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Modular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709356-8D85-0792-6A26-82B42CB71956}"/>
              </a:ext>
            </a:extLst>
          </p:cNvPr>
          <p:cNvSpPr txBox="1"/>
          <p:nvPr/>
        </p:nvSpPr>
        <p:spPr>
          <a:xfrm rot="21182111">
            <a:off x="1097528" y="5223731"/>
            <a:ext cx="35360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Naming Convention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7F89B6-39B8-53E6-C446-D471E7F733FB}"/>
              </a:ext>
            </a:extLst>
          </p:cNvPr>
          <p:cNvSpPr txBox="1"/>
          <p:nvPr/>
        </p:nvSpPr>
        <p:spPr>
          <a:xfrm rot="1135806">
            <a:off x="9014064" y="1781493"/>
            <a:ext cx="20311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Rich Data Structures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49604B-320A-EA42-D237-5EE2BCCC42F1}"/>
              </a:ext>
            </a:extLst>
          </p:cNvPr>
          <p:cNvSpPr txBox="1"/>
          <p:nvPr/>
        </p:nvSpPr>
        <p:spPr>
          <a:xfrm>
            <a:off x="4984778" y="3755953"/>
            <a:ext cx="23556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Scalability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84C6C1-C546-CA6A-C3F4-F86C29449F08}"/>
              </a:ext>
            </a:extLst>
          </p:cNvPr>
          <p:cNvSpPr txBox="1"/>
          <p:nvPr/>
        </p:nvSpPr>
        <p:spPr>
          <a:xfrm rot="21203033">
            <a:off x="1418008" y="3460286"/>
            <a:ext cx="21931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Reusability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ABCDDD-0B3E-CDFD-B62C-7697D03614A1}"/>
              </a:ext>
            </a:extLst>
          </p:cNvPr>
          <p:cNvSpPr txBox="1"/>
          <p:nvPr/>
        </p:nvSpPr>
        <p:spPr>
          <a:xfrm rot="20259478">
            <a:off x="8020229" y="3617210"/>
            <a:ext cx="33241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Style / Indentation</a:t>
            </a:r>
          </a:p>
        </p:txBody>
      </p:sp>
    </p:spTree>
    <p:extLst>
      <p:ext uri="{BB962C8B-B14F-4D97-AF65-F5344CB8AC3E}">
        <p14:creationId xmlns:p14="http://schemas.microsoft.com/office/powerpoint/2010/main" val="1540678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A05B9-22F4-55E9-A767-52881CDC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PowerShell Patterns /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F7CFC-97CE-6450-A5DE-CE94EED18633}"/>
              </a:ext>
            </a:extLst>
          </p:cNvPr>
          <p:cNvSpPr txBox="1"/>
          <p:nvPr/>
        </p:nvSpPr>
        <p:spPr>
          <a:xfrm rot="957521">
            <a:off x="3091255" y="2981547"/>
            <a:ext cx="174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Linting</a:t>
            </a:r>
          </a:p>
          <a:p>
            <a:r>
              <a:rPr lang="en-US" dirty="0"/>
              <a:t>PSScriptAnalyzer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3B6ED-F42D-3D6E-0874-A9182E19B09E}"/>
              </a:ext>
            </a:extLst>
          </p:cNvPr>
          <p:cNvSpPr txBox="1"/>
          <p:nvPr/>
        </p:nvSpPr>
        <p:spPr>
          <a:xfrm>
            <a:off x="6568324" y="367156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5495B-8435-FA1F-A2B0-867EE3197022}"/>
              </a:ext>
            </a:extLst>
          </p:cNvPr>
          <p:cNvSpPr txBox="1"/>
          <p:nvPr/>
        </p:nvSpPr>
        <p:spPr>
          <a:xfrm rot="21236917">
            <a:off x="3917257" y="5292958"/>
            <a:ext cx="11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7860B-9EEE-0DF3-DF2C-E062FD716604}"/>
              </a:ext>
            </a:extLst>
          </p:cNvPr>
          <p:cNvSpPr txBox="1"/>
          <p:nvPr/>
        </p:nvSpPr>
        <p:spPr>
          <a:xfrm rot="21219849">
            <a:off x="6756272" y="4634203"/>
            <a:ext cx="228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Mandatory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Pipeline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F3FA57-86BB-5FB6-2F94-F89AEA07DDC8}"/>
              </a:ext>
            </a:extLst>
          </p:cNvPr>
          <p:cNvSpPr txBox="1"/>
          <p:nvPr/>
        </p:nvSpPr>
        <p:spPr>
          <a:xfrm rot="20491256">
            <a:off x="9624080" y="309092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66A9D-1D66-ED35-752E-0906012F2831}"/>
              </a:ext>
            </a:extLst>
          </p:cNvPr>
          <p:cNvSpPr txBox="1"/>
          <p:nvPr/>
        </p:nvSpPr>
        <p:spPr>
          <a:xfrm>
            <a:off x="9393796" y="4236596"/>
            <a:ext cx="1756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Variables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C49255-2730-EDDD-2526-607BB27047D9}"/>
              </a:ext>
            </a:extLst>
          </p:cNvPr>
          <p:cNvSpPr txBox="1"/>
          <p:nvPr/>
        </p:nvSpPr>
        <p:spPr>
          <a:xfrm rot="1552138">
            <a:off x="6909422" y="2015506"/>
            <a:ext cx="100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Splatting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531CD-94B0-1088-0B8D-480D65EC3A46}"/>
              </a:ext>
            </a:extLst>
          </p:cNvPr>
          <p:cNvSpPr txBox="1"/>
          <p:nvPr/>
        </p:nvSpPr>
        <p:spPr>
          <a:xfrm rot="20794423">
            <a:off x="3984387" y="175021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 Objects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FA45CD-8E06-683E-3AED-017EAACD7FB7}"/>
              </a:ext>
            </a:extLst>
          </p:cNvPr>
          <p:cNvSpPr txBox="1"/>
          <p:nvPr/>
        </p:nvSpPr>
        <p:spPr>
          <a:xfrm rot="512529">
            <a:off x="1132142" y="277990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C2208C-2496-317E-F330-F1D9159130D9}"/>
              </a:ext>
            </a:extLst>
          </p:cNvPr>
          <p:cNvSpPr txBox="1"/>
          <p:nvPr/>
        </p:nvSpPr>
        <p:spPr>
          <a:xfrm>
            <a:off x="935568" y="3797403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35AB9E-0F62-CA72-C6C1-961ADAEA1536}"/>
              </a:ext>
            </a:extLst>
          </p:cNvPr>
          <p:cNvSpPr txBox="1"/>
          <p:nvPr/>
        </p:nvSpPr>
        <p:spPr>
          <a:xfrm rot="19354520">
            <a:off x="359385" y="4983924"/>
            <a:ext cx="22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Comment-Based Help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7E5FC1-DB17-5220-BC65-E8D3310BA637}"/>
              </a:ext>
            </a:extLst>
          </p:cNvPr>
          <p:cNvSpPr txBox="1"/>
          <p:nvPr/>
        </p:nvSpPr>
        <p:spPr>
          <a:xfrm>
            <a:off x="4834476" y="587306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52BF9F-D6A9-D0B8-6F42-AEBE1A7B5C40}"/>
              </a:ext>
            </a:extLst>
          </p:cNvPr>
          <p:cNvSpPr txBox="1"/>
          <p:nvPr/>
        </p:nvSpPr>
        <p:spPr>
          <a:xfrm rot="290925">
            <a:off x="9205779" y="5341815"/>
            <a:ext cx="2569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Flow Control</a:t>
            </a:r>
          </a:p>
          <a:p>
            <a:r>
              <a:rPr lang="en-US" dirty="0"/>
              <a:t>(Cyclomatic Complexity)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2CAB9E-60A2-1092-56F5-86261D0FC2E5}"/>
              </a:ext>
            </a:extLst>
          </p:cNvPr>
          <p:cNvSpPr txBox="1"/>
          <p:nvPr/>
        </p:nvSpPr>
        <p:spPr>
          <a:xfrm rot="931038">
            <a:off x="2189081" y="5248425"/>
            <a:ext cx="1462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5F4FA6-E846-8BF2-636C-B7F7CB763732}"/>
              </a:ext>
            </a:extLst>
          </p:cNvPr>
          <p:cNvSpPr txBox="1"/>
          <p:nvPr/>
        </p:nvSpPr>
        <p:spPr>
          <a:xfrm rot="21060423">
            <a:off x="586897" y="1676812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Instrumentation</a:t>
            </a:r>
          </a:p>
          <a:p>
            <a:r>
              <a:rPr lang="en-US" dirty="0"/>
              <a:t>Profiling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6D13F-7975-D2C0-EC32-898999897EE2}"/>
              </a:ext>
            </a:extLst>
          </p:cNvPr>
          <p:cNvSpPr txBox="1"/>
          <p:nvPr/>
        </p:nvSpPr>
        <p:spPr>
          <a:xfrm rot="1233530">
            <a:off x="9182939" y="2129927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Regular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7D880-8ED1-47BF-B89D-E0099EEF6F27}"/>
              </a:ext>
            </a:extLst>
          </p:cNvPr>
          <p:cNvSpPr txBox="1"/>
          <p:nvPr/>
        </p:nvSpPr>
        <p:spPr>
          <a:xfrm rot="19792084">
            <a:off x="7632371" y="2841302"/>
            <a:ext cx="156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CmdletBinding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109469-C5CB-94E6-4DB1-B42B08E1BF5A}"/>
              </a:ext>
            </a:extLst>
          </p:cNvPr>
          <p:cNvSpPr txBox="1"/>
          <p:nvPr/>
        </p:nvSpPr>
        <p:spPr>
          <a:xfrm rot="21239187">
            <a:off x="4972317" y="2348697"/>
            <a:ext cx="2016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Pipeline Support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F914F2-41AA-F9E7-7CD0-5A5F12A5C544}"/>
              </a:ext>
            </a:extLst>
          </p:cNvPr>
          <p:cNvSpPr txBox="1"/>
          <p:nvPr/>
        </p:nvSpPr>
        <p:spPr>
          <a:xfrm rot="723247">
            <a:off x="3507132" y="4386379"/>
            <a:ext cx="2462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SupportsShouldProcess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A325C1-1C00-AA51-81C8-503508C1A538}"/>
              </a:ext>
            </a:extLst>
          </p:cNvPr>
          <p:cNvSpPr txBox="1"/>
          <p:nvPr/>
        </p:nvSpPr>
        <p:spPr>
          <a:xfrm rot="20927441">
            <a:off x="2532612" y="2155362"/>
            <a:ext cx="10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PassThru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98406D-19A1-F103-107F-5E691904F3E1}"/>
              </a:ext>
            </a:extLst>
          </p:cNvPr>
          <p:cNvSpPr txBox="1"/>
          <p:nvPr/>
        </p:nvSpPr>
        <p:spPr>
          <a:xfrm rot="283160">
            <a:off x="1678345" y="5772428"/>
            <a:ext cx="1571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Verbose and </a:t>
            </a:r>
          </a:p>
          <a:p>
            <a:r>
              <a:rPr lang="en-US" dirty="0"/>
              <a:t>Debug Logging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F55C7-96DA-EA4A-0436-42A12D383E90}"/>
              </a:ext>
            </a:extLst>
          </p:cNvPr>
          <p:cNvSpPr txBox="1"/>
          <p:nvPr/>
        </p:nvSpPr>
        <p:spPr>
          <a:xfrm rot="302612">
            <a:off x="5088092" y="3110398"/>
            <a:ext cx="1797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Parameter 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2C878-A69F-F15D-78B2-2E25871289F8}"/>
              </a:ext>
            </a:extLst>
          </p:cNvPr>
          <p:cNvSpPr txBox="1"/>
          <p:nvPr/>
        </p:nvSpPr>
        <p:spPr>
          <a:xfrm rot="20709771">
            <a:off x="2057611" y="3670190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Markdown</a:t>
            </a:r>
          </a:p>
        </p:txBody>
      </p:sp>
    </p:spTree>
    <p:extLst>
      <p:ext uri="{BB962C8B-B14F-4D97-AF65-F5344CB8AC3E}">
        <p14:creationId xmlns:p14="http://schemas.microsoft.com/office/powerpoint/2010/main" val="88745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6" grpId="0"/>
      <p:bldP spid="6" grpId="0"/>
      <p:bldP spid="17" grpId="0"/>
      <p:bldP spid="20" grpId="0"/>
      <p:bldP spid="21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451A-B43B-27BC-96AA-DDA74522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every pattern is the right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E4933-3E8C-86C7-12C2-6F10541D1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Some people, when confronted with a problem, think "I know, I'll use regular expressions." Now they have two problems.</a:t>
            </a:r>
            <a:r>
              <a:rPr lang="en-US" dirty="0"/>
              <a:t> (blog.codinghorror.com)</a:t>
            </a:r>
          </a:p>
          <a:p>
            <a:r>
              <a:rPr lang="en-US" dirty="0"/>
              <a:t>Using PowerShell Classes the </a:t>
            </a:r>
          </a:p>
          <a:p>
            <a:pPr marL="0" indent="0">
              <a:buNone/>
            </a:pPr>
            <a:r>
              <a:rPr lang="en-US" dirty="0"/>
              <a:t>wrong way may result in:</a:t>
            </a:r>
          </a:p>
        </p:txBody>
      </p:sp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6825C0F2-66B9-192D-B449-C4B6BF276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03" y="365125"/>
            <a:ext cx="4292793" cy="62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06430-8337-8263-EA16-E2C846E3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18C7F-19EF-1E33-702E-36A47E75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hlinkClick r:id="rId2"/>
              </a:rPr>
              <a:t>raandree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PowerShellTraining</a:t>
            </a:r>
            <a:r>
              <a:rPr lang="en-US" dirty="0">
                <a:hlinkClick r:id="rId2"/>
              </a:rPr>
              <a:t> (github.com)</a:t>
            </a: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PoshCode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PowerShellPracticeAndStyle</a:t>
            </a:r>
            <a:r>
              <a:rPr lang="en-US" dirty="0">
                <a:hlinkClick r:id="rId3"/>
              </a:rPr>
              <a:t>: The Unofficial PowerShell Best Practices and Style Guide (github.com)</a:t>
            </a:r>
            <a:endParaRPr lang="en-US" dirty="0"/>
          </a:p>
          <a:p>
            <a:r>
              <a:rPr lang="en-US" dirty="0">
                <a:hlinkClick r:id="rId4"/>
              </a:rPr>
              <a:t>Style Guidelines (dsccommunity.org)</a:t>
            </a:r>
            <a:endParaRPr lang="en-US" dirty="0"/>
          </a:p>
          <a:p>
            <a:r>
              <a:rPr lang="en-US" dirty="0" err="1">
                <a:hlinkClick r:id="rId5"/>
              </a:rPr>
              <a:t>gaelcolas</a:t>
            </a:r>
            <a:r>
              <a:rPr lang="en-US" dirty="0">
                <a:hlinkClick r:id="rId5"/>
              </a:rPr>
              <a:t>/Sampler: Module template with build pipeline and examples, including DSC elements. (github.com)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4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0BC282-7751-93C3-492A-88BEB12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21BB48-5E18-5A1A-F652-8760D5087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code values of any kind</a:t>
            </a:r>
          </a:p>
          <a:p>
            <a:r>
              <a:rPr lang="en-US" dirty="0"/>
              <a:t>Global or parent scope variables</a:t>
            </a:r>
          </a:p>
          <a:p>
            <a:r>
              <a:rPr lang="en-US" dirty="0"/>
              <a:t>Variable and functions in non-English language</a:t>
            </a:r>
          </a:p>
          <a:p>
            <a:r>
              <a:rPr lang="en-US" dirty="0"/>
              <a:t>Store orphaned code in productive scripts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0BC282-7751-93C3-492A-88BEB125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21BB48-5E18-5A1A-F652-8760D5087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Start with functions, not scripts and move to modules.</a:t>
            </a:r>
          </a:p>
          <a:p>
            <a:r>
              <a:rPr lang="en-US" dirty="0"/>
              <a:t>Support the pipeline from the beginning.</a:t>
            </a:r>
          </a:p>
          <a:p>
            <a:r>
              <a:rPr lang="en-US" dirty="0"/>
              <a:t>Invest some time in parameter design.</a:t>
            </a:r>
          </a:p>
          <a:p>
            <a:pPr lvl="1"/>
            <a:r>
              <a:rPr lang="en-US" dirty="0"/>
              <a:t>Harmonize parameter names.</a:t>
            </a:r>
          </a:p>
          <a:p>
            <a:r>
              <a:rPr lang="en-US" dirty="0"/>
              <a:t>Implement -</a:t>
            </a:r>
            <a:r>
              <a:rPr lang="en-US" dirty="0" err="1"/>
              <a:t>PassThru</a:t>
            </a:r>
            <a:r>
              <a:rPr lang="en-US" dirty="0"/>
              <a:t> and -Verbose when applicable.</a:t>
            </a:r>
          </a:p>
          <a:p>
            <a:r>
              <a:rPr lang="en-US" dirty="0"/>
              <a:t>Return data with context (classes or </a:t>
            </a:r>
            <a:r>
              <a:rPr lang="en-US" dirty="0" err="1"/>
              <a:t>PSCustomObject</a:t>
            </a:r>
            <a:r>
              <a:rPr lang="en-US" dirty="0"/>
              <a:t>).</a:t>
            </a:r>
          </a:p>
          <a:p>
            <a:r>
              <a:rPr lang="en-US" dirty="0"/>
              <a:t>Agree on a code style and always apply it.</a:t>
            </a:r>
          </a:p>
          <a:p>
            <a:r>
              <a:rPr lang="en-US" dirty="0"/>
              <a:t>Always use git.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3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Raimund Andree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>
                <a:solidFill>
                  <a:srgbClr val="346296"/>
                </a:solidFill>
                <a:latin typeface="+mn-lt"/>
              </a:rPr>
              <a:t>How to create intuitive cmdlets your audience likes</a:t>
            </a: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0CDF2974-5680-06CC-283E-E143EB013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" y="324853"/>
            <a:ext cx="3263515" cy="346294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PFE, Microsoft Germany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DevOps, DSC Community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AutomatedLab, DscWorkshop, Microsoft365DSC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Twitter: @raimundandree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https://github.com/raandree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DE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Raimund Andr</a:t>
            </a:r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DE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60069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Good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is</a:t>
            </a:r>
            <a:endParaRPr lang="en-GB" dirty="0"/>
          </a:p>
        </p:txBody>
      </p:sp>
      <p:pic>
        <p:nvPicPr>
          <p:cNvPr id="4" name="Content Placeholder 4" descr="A black silhouette of a head with a gear inside&#10;&#10;Description automatically generated">
            <a:extLst>
              <a:ext uri="{FF2B5EF4-FFF2-40B4-BE49-F238E27FC236}">
                <a16:creationId xmlns:a16="http://schemas.microsoft.com/office/drawing/2014/main" id="{C5DF2071-2C51-E8C6-4582-C5F014B14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13" y="1497066"/>
            <a:ext cx="1394976" cy="163918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83BD36-B949-2EC7-6D7E-195689DCCC59}"/>
              </a:ext>
            </a:extLst>
          </p:cNvPr>
          <p:cNvGrpSpPr/>
          <p:nvPr/>
        </p:nvGrpSpPr>
        <p:grpSpPr>
          <a:xfrm>
            <a:off x="3378251" y="1410665"/>
            <a:ext cx="2554417" cy="2139186"/>
            <a:chOff x="1163980" y="1709321"/>
            <a:chExt cx="2554417" cy="2139186"/>
          </a:xfrm>
        </p:grpSpPr>
        <p:pic>
          <p:nvPicPr>
            <p:cNvPr id="6" name="Picture 5" descr="A silhouette of a head with a light bulb in the middle&#10;&#10;Description automatically generated">
              <a:extLst>
                <a:ext uri="{FF2B5EF4-FFF2-40B4-BE49-F238E27FC236}">
                  <a16:creationId xmlns:a16="http://schemas.microsoft.com/office/drawing/2014/main" id="{BD010BCA-40EC-04C9-9823-D765971B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171" y="1709321"/>
              <a:ext cx="1486191" cy="16391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5F19E6-B455-2A18-2E8B-C5068D3EF449}"/>
                </a:ext>
              </a:extLst>
            </p:cNvPr>
            <p:cNvSpPr txBox="1"/>
            <p:nvPr/>
          </p:nvSpPr>
          <p:spPr>
            <a:xfrm>
              <a:off x="1163980" y="3386842"/>
              <a:ext cx="2554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010B37"/>
                  </a:solidFill>
                </a:rPr>
                <a:t>Technical Expertise</a:t>
              </a:r>
              <a:endParaRPr lang="en-US" sz="2400" dirty="0">
                <a:solidFill>
                  <a:srgbClr val="010B37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DD1B81-1CEB-C652-B2E9-2A70388DE292}"/>
              </a:ext>
            </a:extLst>
          </p:cNvPr>
          <p:cNvSpPr txBox="1"/>
          <p:nvPr/>
        </p:nvSpPr>
        <p:spPr>
          <a:xfrm>
            <a:off x="6602859" y="3122567"/>
            <a:ext cx="2149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10B37"/>
                </a:solidFill>
                <a:hlinkClick r:id="rId4"/>
              </a:rPr>
              <a:t>Coding Mindset</a:t>
            </a:r>
            <a:endParaRPr lang="en-US" sz="2400" dirty="0">
              <a:solidFill>
                <a:srgbClr val="010B37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8DC73-9B85-C497-42DB-21A5DF4BF051}"/>
              </a:ext>
            </a:extLst>
          </p:cNvPr>
          <p:cNvSpPr/>
          <p:nvPr/>
        </p:nvSpPr>
        <p:spPr>
          <a:xfrm>
            <a:off x="5587434" y="1466506"/>
            <a:ext cx="139497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4BB9D3-D94D-23E6-298F-DC54DC28B07C}"/>
              </a:ext>
            </a:extLst>
          </p:cNvPr>
          <p:cNvSpPr txBox="1"/>
          <p:nvPr/>
        </p:nvSpPr>
        <p:spPr>
          <a:xfrm>
            <a:off x="420420" y="3867085"/>
            <a:ext cx="114086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10B37"/>
                </a:solidFill>
              </a:rPr>
              <a:t>A programmer’s three high-level goals are to write code that</a:t>
            </a:r>
          </a:p>
          <a:p>
            <a:pPr marL="285750" indent="-285750">
              <a:buBlip>
                <a:blip r:embed="rId5"/>
              </a:buBlip>
            </a:pPr>
            <a:r>
              <a:rPr lang="en-US" sz="3600" dirty="0">
                <a:solidFill>
                  <a:srgbClr val="010B37"/>
                </a:solidFill>
              </a:rPr>
              <a:t>Solves a specific problem</a:t>
            </a:r>
          </a:p>
          <a:p>
            <a:pPr marL="285750" indent="-285750">
              <a:buBlip>
                <a:blip r:embed="rId5"/>
              </a:buBlip>
            </a:pPr>
            <a:r>
              <a:rPr lang="en-US" sz="3600" dirty="0">
                <a:solidFill>
                  <a:srgbClr val="010B37"/>
                </a:solidFill>
              </a:rPr>
              <a:t>Is easy to read</a:t>
            </a:r>
          </a:p>
          <a:p>
            <a:pPr marL="285750" indent="-285750">
              <a:buBlip>
                <a:blip r:embed="rId5"/>
              </a:buBlip>
            </a:pPr>
            <a:r>
              <a:rPr lang="en-US" sz="3600" dirty="0">
                <a:solidFill>
                  <a:srgbClr val="010B37"/>
                </a:solidFill>
              </a:rPr>
              <a:t>Is maintainable and executable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we come from</a:t>
            </a:r>
          </a:p>
        </p:txBody>
      </p:sp>
      <p:pic>
        <p:nvPicPr>
          <p:cNvPr id="7" name="Picture 6" descr="A cartoon of a person holding a pen and a clipboard&#10;&#10;Description automatically generated">
            <a:extLst>
              <a:ext uri="{FF2B5EF4-FFF2-40B4-BE49-F238E27FC236}">
                <a16:creationId xmlns:a16="http://schemas.microsoft.com/office/drawing/2014/main" id="{AB51D8D8-7A8F-9FCE-FC39-5CF73AEA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4527452"/>
            <a:ext cx="971550" cy="1428750"/>
          </a:xfrm>
          <a:prstGeom prst="rect">
            <a:avLst/>
          </a:prstGeom>
        </p:spPr>
      </p:pic>
      <p:pic>
        <p:nvPicPr>
          <p:cNvPr id="8" name="Picture 7" descr="A white turtle on a blue background&#10;&#10;Description automatically generated">
            <a:extLst>
              <a:ext uri="{FF2B5EF4-FFF2-40B4-BE49-F238E27FC236}">
                <a16:creationId xmlns:a16="http://schemas.microsoft.com/office/drawing/2014/main" id="{7B4BFF9E-A5A0-A5ED-F2C8-C9A5C1BE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86" y="3474588"/>
            <a:ext cx="1148090" cy="1151553"/>
          </a:xfrm>
          <a:prstGeom prst="rect">
            <a:avLst/>
          </a:prstGeom>
        </p:spPr>
      </p:pic>
      <p:pic>
        <p:nvPicPr>
          <p:cNvPr id="9" name="Picture 8" descr="A group of people in a circle with a white arrow&#10;&#10;Description automatically generated">
            <a:extLst>
              <a:ext uri="{FF2B5EF4-FFF2-40B4-BE49-F238E27FC236}">
                <a16:creationId xmlns:a16="http://schemas.microsoft.com/office/drawing/2014/main" id="{D5D15416-6505-ACDE-D604-EEDDB5C02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27" y="2073951"/>
            <a:ext cx="1148090" cy="1148090"/>
          </a:xfrm>
          <a:prstGeom prst="rect">
            <a:avLst/>
          </a:prstGeom>
        </p:spPr>
      </p:pic>
      <p:pic>
        <p:nvPicPr>
          <p:cNvPr id="10" name="Picture 9" descr="A blue hexagon with a white arrow in it&#10;&#10;Description automatically generated">
            <a:extLst>
              <a:ext uri="{FF2B5EF4-FFF2-40B4-BE49-F238E27FC236}">
                <a16:creationId xmlns:a16="http://schemas.microsoft.com/office/drawing/2014/main" id="{80F7BDB4-B32F-5BF6-A525-11FB3000A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50" y="1222933"/>
            <a:ext cx="1474918" cy="1546094"/>
          </a:xfrm>
          <a:prstGeom prst="rect">
            <a:avLst/>
          </a:prstGeom>
        </p:spPr>
      </p:pic>
      <p:pic>
        <p:nvPicPr>
          <p:cNvPr id="11" name="Picture 10" descr="A black and blue logo&#10;&#10;Description automatically generated">
            <a:extLst>
              <a:ext uri="{FF2B5EF4-FFF2-40B4-BE49-F238E27FC236}">
                <a16:creationId xmlns:a16="http://schemas.microsoft.com/office/drawing/2014/main" id="{DB1E2DF9-6383-BFAA-AAD0-347556AA9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183" y="4757889"/>
            <a:ext cx="3306388" cy="1335071"/>
          </a:xfrm>
          <a:prstGeom prst="rect">
            <a:avLst/>
          </a:prstGeom>
        </p:spPr>
      </p:pic>
      <p:pic>
        <p:nvPicPr>
          <p:cNvPr id="12" name="Picture 11" descr="A blue and white computer screen&#10;&#10;Description automatically generated">
            <a:extLst>
              <a:ext uri="{FF2B5EF4-FFF2-40B4-BE49-F238E27FC236}">
                <a16:creationId xmlns:a16="http://schemas.microsoft.com/office/drawing/2014/main" id="{EAD95C67-BFF0-C802-47A8-02E3266BED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3" y="3232503"/>
            <a:ext cx="1862138" cy="1219200"/>
          </a:xfrm>
          <a:prstGeom prst="rect">
            <a:avLst/>
          </a:prstGeom>
        </p:spPr>
      </p:pic>
      <p:pic>
        <p:nvPicPr>
          <p:cNvPr id="13" name="Picture 12" descr="A cartoon train with a cart&#10;&#10;Description automatically generated">
            <a:extLst>
              <a:ext uri="{FF2B5EF4-FFF2-40B4-BE49-F238E27FC236}">
                <a16:creationId xmlns:a16="http://schemas.microsoft.com/office/drawing/2014/main" id="{1334A0AF-6B6D-C6FD-B1F4-3C1B2135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99" y="3576999"/>
            <a:ext cx="1098827" cy="780546"/>
          </a:xfrm>
          <a:prstGeom prst="rect">
            <a:avLst/>
          </a:prstGeom>
        </p:spPr>
      </p:pic>
      <p:pic>
        <p:nvPicPr>
          <p:cNvPr id="14" name="Picture 13" descr="A magnifying glass on a black background&#10;&#10;Description automatically generated">
            <a:extLst>
              <a:ext uri="{FF2B5EF4-FFF2-40B4-BE49-F238E27FC236}">
                <a16:creationId xmlns:a16="http://schemas.microsoft.com/office/drawing/2014/main" id="{563BCAC0-6642-CA22-FB11-69C6AB7CF9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02" y="1799901"/>
            <a:ext cx="1437307" cy="1437307"/>
          </a:xfrm>
          <a:prstGeom prst="rect">
            <a:avLst/>
          </a:prstGeom>
        </p:spPr>
      </p:pic>
      <p:pic>
        <p:nvPicPr>
          <p:cNvPr id="15" name="Picture 14" descr="A blue and white logo&#10;&#10;Description automatically generated">
            <a:extLst>
              <a:ext uri="{FF2B5EF4-FFF2-40B4-BE49-F238E27FC236}">
                <a16:creationId xmlns:a16="http://schemas.microsoft.com/office/drawing/2014/main" id="{B8646B97-C98B-9363-DFAB-37520824A1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184" y="3232503"/>
            <a:ext cx="1046614" cy="10456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965F02-A816-8BDA-BCC3-5C305DC0FE52}"/>
              </a:ext>
            </a:extLst>
          </p:cNvPr>
          <p:cNvSpPr txBox="1"/>
          <p:nvPr/>
        </p:nvSpPr>
        <p:spPr>
          <a:xfrm>
            <a:off x="102165" y="6027265"/>
            <a:ext cx="2586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Scripting Guy</a:t>
            </a:r>
          </a:p>
          <a:p>
            <a:r>
              <a:rPr lang="en-US" dirty="0"/>
              <a:t>Using PowerShell like VBS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C1728-41E9-60C0-097A-55AD13274A74}"/>
              </a:ext>
            </a:extLst>
          </p:cNvPr>
          <p:cNvSpPr txBox="1"/>
          <p:nvPr/>
        </p:nvSpPr>
        <p:spPr>
          <a:xfrm>
            <a:off x="1165469" y="420448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AB4278-3E27-5786-3500-2AAFD658891E}"/>
              </a:ext>
            </a:extLst>
          </p:cNvPr>
          <p:cNvSpPr txBox="1"/>
          <p:nvPr/>
        </p:nvSpPr>
        <p:spPr>
          <a:xfrm>
            <a:off x="7962273" y="274729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DSC Community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5CECB-A223-B15F-60B8-711BB1F1AC53}"/>
              </a:ext>
            </a:extLst>
          </p:cNvPr>
          <p:cNvSpPr txBox="1"/>
          <p:nvPr/>
        </p:nvSpPr>
        <p:spPr>
          <a:xfrm>
            <a:off x="4426692" y="3010790"/>
            <a:ext cx="174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PSScriptAnalyzer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F560AA-0E90-FD15-161D-9E8DCE1369FF}"/>
              </a:ext>
            </a:extLst>
          </p:cNvPr>
          <p:cNvSpPr txBox="1"/>
          <p:nvPr/>
        </p:nvSpPr>
        <p:spPr>
          <a:xfrm>
            <a:off x="4946397" y="4605836"/>
            <a:ext cx="77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Pester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35C287-F5C3-4259-4C5A-A1909403F709}"/>
              </a:ext>
            </a:extLst>
          </p:cNvPr>
          <p:cNvSpPr txBox="1"/>
          <p:nvPr/>
        </p:nvSpPr>
        <p:spPr>
          <a:xfrm>
            <a:off x="2293662" y="4270200"/>
            <a:ext cx="109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PowerGui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04E69-99D2-D3F6-B845-6E923D5CFD22}"/>
              </a:ext>
            </a:extLst>
          </p:cNvPr>
          <p:cNvSpPr txBox="1"/>
          <p:nvPr/>
        </p:nvSpPr>
        <p:spPr>
          <a:xfrm>
            <a:off x="7872936" y="4314766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231649-9EE8-5B6E-4EA8-69758B6B5C32}"/>
              </a:ext>
            </a:extLst>
          </p:cNvPr>
          <p:cNvSpPr txBox="1"/>
          <p:nvPr/>
        </p:nvSpPr>
        <p:spPr>
          <a:xfrm>
            <a:off x="8805738" y="597960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Sampler</a:t>
            </a:r>
          </a:p>
        </p:txBody>
      </p:sp>
      <p:pic>
        <p:nvPicPr>
          <p:cNvPr id="25" name="Picture 2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DD79EB3-6B2B-102D-378E-ED3339E8F3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24" y="2183109"/>
            <a:ext cx="1148091" cy="1148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66A15D-2240-9869-6733-2E48FA275BA0}"/>
              </a:ext>
            </a:extLst>
          </p:cNvPr>
          <p:cNvSpPr txBox="1"/>
          <p:nvPr/>
        </p:nvSpPr>
        <p:spPr>
          <a:xfrm>
            <a:off x="6244495" y="3166879"/>
            <a:ext cx="171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PowerShell Core</a:t>
            </a:r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</ds:schemaRefs>
</ds:datastoreItem>
</file>

<file path=customXml/itemProps3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Widescreen</PresentationFormat>
  <Paragraphs>110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 How to create intuitive cmdlets your audience likes</vt:lpstr>
      <vt:lpstr>3</vt:lpstr>
      <vt:lpstr>2</vt:lpstr>
      <vt:lpstr>1</vt:lpstr>
      <vt:lpstr>How to create intuitive cmdlets your audience likes</vt:lpstr>
      <vt:lpstr>Many thanks to our sponsors:</vt:lpstr>
      <vt:lpstr>Raimund Andree</vt:lpstr>
      <vt:lpstr>Good programming is</vt:lpstr>
      <vt:lpstr>Where we come from</vt:lpstr>
      <vt:lpstr>Why rules and guidelines?</vt:lpstr>
      <vt:lpstr>Coding Best Practices</vt:lpstr>
      <vt:lpstr>Your PowerShell Patterns / Tools</vt:lpstr>
      <vt:lpstr>Not every pattern is the right one</vt:lpstr>
      <vt:lpstr>PowerPoint Presentation</vt:lpstr>
      <vt:lpstr>Demos</vt:lpstr>
      <vt:lpstr>Don’ts</vt:lpstr>
      <vt:lpstr>Dos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2024-03-26T13:08:23Z</dcterms:created>
  <dcterms:modified xsi:type="dcterms:W3CDTF">2024-06-25T08:05:47Z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  <property fmtid="{D5CDD505-2E9C-101B-9397-08002B2CF9AE}" pid="3" name="MediaServiceImageTags">
    <vt:lpwstr/>
  </property>
</Properties>
</file>